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4"/>
  </p:sldMasterIdLst>
  <p:notesMasterIdLst>
    <p:notesMasterId r:id="rId23"/>
  </p:notesMasterIdLst>
  <p:sldIdLst>
    <p:sldId id="272" r:id="rId5"/>
    <p:sldId id="257" r:id="rId6"/>
    <p:sldId id="271" r:id="rId7"/>
    <p:sldId id="280" r:id="rId8"/>
    <p:sldId id="283" r:id="rId9"/>
    <p:sldId id="274" r:id="rId10"/>
    <p:sldId id="288" r:id="rId11"/>
    <p:sldId id="286" r:id="rId12"/>
    <p:sldId id="293" r:id="rId13"/>
    <p:sldId id="290" r:id="rId14"/>
    <p:sldId id="291" r:id="rId15"/>
    <p:sldId id="277" r:id="rId16"/>
    <p:sldId id="282" r:id="rId17"/>
    <p:sldId id="287" r:id="rId18"/>
    <p:sldId id="279" r:id="rId19"/>
    <p:sldId id="278" r:id="rId20"/>
    <p:sldId id="285" r:id="rId21"/>
    <p:sldId id="28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BC"/>
    <a:srgbClr val="A3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E2311-4F83-405C-A713-738CE53E4862}" type="datetimeFigureOut">
              <a:rPr lang="fr-FR" smtClean="0"/>
              <a:t>27/04/2019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847BB-59CB-476D-820E-1C9F1B9E2B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12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847BB-59CB-476D-820E-1C9F1B9E2B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521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847BB-59CB-476D-820E-1C9F1B9E2B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317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847BB-59CB-476D-820E-1C9F1B9E2B6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36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847BB-59CB-476D-820E-1C9F1B9E2B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9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847BB-59CB-476D-820E-1C9F1B9E2B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068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847BB-59CB-476D-820E-1C9F1B9E2B6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33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847BB-59CB-476D-820E-1C9F1B9E2B6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699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847BB-59CB-476D-820E-1C9F1B9E2B6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794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847BB-59CB-476D-820E-1C9F1B9E2B6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789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847BB-59CB-476D-820E-1C9F1B9E2B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06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2EDB-961F-48D4-BCFA-722661D33FBC}" type="datetime1">
              <a:rPr lang="fr-FR" smtClean="0"/>
              <a:t>27/04/2019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83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BB229-DB60-48CC-AC8D-989797FC5781}" type="datetime1">
              <a:rPr lang="fr-FR" smtClean="0"/>
              <a:t>27/04/2019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9372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BB229-DB60-48CC-AC8D-989797FC5781}" type="datetime1">
              <a:rPr lang="fr-FR" smtClean="0"/>
              <a:t>27/04/2019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918969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BB229-DB60-48CC-AC8D-989797FC5781}" type="datetime1">
              <a:rPr lang="fr-FR" smtClean="0"/>
              <a:t>27/04/2019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59260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BB229-DB60-48CC-AC8D-989797FC5781}" type="datetime1">
              <a:rPr lang="fr-FR" smtClean="0"/>
              <a:t>27/04/2019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200039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BB229-DB60-48CC-AC8D-989797FC5781}" type="datetime1">
              <a:rPr lang="fr-FR" smtClean="0"/>
              <a:t>27/04/2019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3894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BB229-DB60-48CC-AC8D-989797FC5781}" type="datetime1">
              <a:rPr lang="fr-FR" smtClean="0"/>
              <a:t>27/04/2019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66439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8C5C2-CD6F-4573-86EF-2BA3100B37A3}" type="datetime1">
              <a:rPr lang="fr-FR" smtClean="0"/>
              <a:t>27/04/2019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49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DFC9C0D-2B8A-49F3-8AC8-520714D3CA95}" type="datetime1">
              <a:rPr lang="fr-FR" smtClean="0"/>
              <a:t>27/04/2019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61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0FF1D-C85D-4837-873B-E604A1C1EC99}" type="datetime1">
              <a:rPr lang="fr-FR" smtClean="0"/>
              <a:t>27/04/2019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94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6B3A-D09F-42AB-A946-BB6994983855}" type="datetime1">
              <a:rPr lang="fr-FR" smtClean="0"/>
              <a:t>27/04/2019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92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3613-81EE-4FDA-AB6B-A574BAE20461}" type="datetime1">
              <a:rPr lang="fr-FR" smtClean="0"/>
              <a:t>27/04/2019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82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9284-A03E-4D06-8FA5-5D1325EB35D7}" type="datetime1">
              <a:rPr lang="fr-FR" smtClean="0"/>
              <a:t>27/04/2019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67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38755-EFC9-4F23-88BD-B4D78603D7C4}" type="datetime1">
              <a:rPr lang="fr-FR" smtClean="0"/>
              <a:t>27/04/2019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17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01C8-59B4-4768-96D2-D5687477C0CA}" type="datetime1">
              <a:rPr lang="fr-FR" smtClean="0"/>
              <a:t>27/04/2019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31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1865-9B2F-487A-98C4-9CF07CCA9992}" type="datetime1">
              <a:rPr lang="fr-FR" smtClean="0"/>
              <a:t>27/04/2019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16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E0B0-39C7-48D6-A419-F2A034461E06}" type="datetime1">
              <a:rPr lang="fr-FR" smtClean="0"/>
              <a:t>27/04/2019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29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B229-DB60-48CC-AC8D-989797FC5781}" type="datetime1">
              <a:rPr lang="fr-FR" smtClean="0"/>
              <a:t>27/04/2019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38AF-59CA-4760-A60C-32E28DA69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78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FF6410C-1320-4BA3-9FE8-045EA13238FE}"/>
              </a:ext>
            </a:extLst>
          </p:cNvPr>
          <p:cNvSpPr/>
          <p:nvPr/>
        </p:nvSpPr>
        <p:spPr>
          <a:xfrm>
            <a:off x="0" y="895546"/>
            <a:ext cx="8748000" cy="16142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BDF4DEF-3B2A-49FA-BB73-665C31FF162C}"/>
              </a:ext>
            </a:extLst>
          </p:cNvPr>
          <p:cNvSpPr txBox="1">
            <a:spLocks/>
          </p:cNvSpPr>
          <p:nvPr/>
        </p:nvSpPr>
        <p:spPr>
          <a:xfrm>
            <a:off x="360218" y="709316"/>
            <a:ext cx="8341040" cy="16948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3600" cap="small"/>
              <a:t>Pr</a:t>
            </a:r>
            <a:r>
              <a:rPr lang="fr-FR" sz="3600" cap="small">
                <a:solidFill>
                  <a:srgbClr val="FF0000"/>
                </a:solidFill>
              </a:rPr>
              <a:t>o</a:t>
            </a:r>
            <a:r>
              <a:rPr lang="fr-FR" sz="3600" cap="small"/>
              <a:t>ject : </a:t>
            </a:r>
            <a:r>
              <a:rPr lang="fr-FR" sz="3600" i="1" cap="small"/>
              <a:t>Caractérisation des capteurs.</a:t>
            </a:r>
          </a:p>
          <a:p>
            <a:pPr algn="l">
              <a:lnSpc>
                <a:spcPct val="100000"/>
              </a:lnSpc>
            </a:pPr>
            <a:r>
              <a:rPr lang="fr-FR" sz="3200" i="1" cap="small"/>
              <a:t>MARS-AVRIL 2019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5FD2D-8A27-4480-829F-9C724725C38A}"/>
              </a:ext>
            </a:extLst>
          </p:cNvPr>
          <p:cNvSpPr/>
          <p:nvPr/>
        </p:nvSpPr>
        <p:spPr>
          <a:xfrm flipH="1">
            <a:off x="8956960" y="895546"/>
            <a:ext cx="3235039" cy="161429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/>
              <a:t>Présenté par</a:t>
            </a:r>
            <a:r>
              <a:rPr lang="fr-FR"/>
              <a:t>:</a:t>
            </a:r>
          </a:p>
          <a:p>
            <a:pPr algn="ctr"/>
            <a:r>
              <a:rPr lang="fr-FR"/>
              <a:t>-Loïc TANG</a:t>
            </a:r>
          </a:p>
          <a:p>
            <a:pPr algn="ctr"/>
            <a:r>
              <a:rPr lang="fr-FR"/>
              <a:t>-Lahat DEME</a:t>
            </a:r>
          </a:p>
          <a:p>
            <a:pPr algn="ctr"/>
            <a:r>
              <a:rPr lang="fr-FR"/>
              <a:t>-Louis KABINDA</a:t>
            </a:r>
          </a:p>
          <a:p>
            <a:pPr algn="ctr"/>
            <a:r>
              <a:rPr lang="fr-FR"/>
              <a:t>-Junior TAGNE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A29DD1-B102-44DA-BDFD-86487DDAD5D1}"/>
              </a:ext>
            </a:extLst>
          </p:cNvPr>
          <p:cNvSpPr/>
          <p:nvPr/>
        </p:nvSpPr>
        <p:spPr>
          <a:xfrm>
            <a:off x="0" y="2523484"/>
            <a:ext cx="12191999" cy="43481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F45742-03F8-468E-B5EA-E6F41C776355}"/>
              </a:ext>
            </a:extLst>
          </p:cNvPr>
          <p:cNvSpPr/>
          <p:nvPr/>
        </p:nvSpPr>
        <p:spPr>
          <a:xfrm flipV="1">
            <a:off x="-1" y="-9426"/>
            <a:ext cx="12191999" cy="9049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559991-48C7-43E4-976F-C4387154D4C5}"/>
              </a:ext>
            </a:extLst>
          </p:cNvPr>
          <p:cNvSpPr/>
          <p:nvPr/>
        </p:nvSpPr>
        <p:spPr>
          <a:xfrm flipV="1">
            <a:off x="8748000" y="444632"/>
            <a:ext cx="208960" cy="225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5170FDB-E232-49C9-A253-517171937A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2" y="3705886"/>
            <a:ext cx="3826420" cy="18240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CB1D4BE-9AC9-7D47-B1BD-85A982F29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91" y="3513915"/>
            <a:ext cx="3223423" cy="20160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BBFBF3-0191-D34F-AFAF-173C2A7CA36B}"/>
              </a:ext>
            </a:extLst>
          </p:cNvPr>
          <p:cNvSpPr/>
          <p:nvPr/>
        </p:nvSpPr>
        <p:spPr>
          <a:xfrm>
            <a:off x="2081575" y="5685416"/>
            <a:ext cx="8028845" cy="92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i="1" cap="small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</a:t>
            </a:r>
            <a:r>
              <a:rPr lang="fr-FR" sz="2000" b="1" i="1" cap="small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2000" b="1" i="1" cap="small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sseurs et super</a:t>
            </a:r>
            <a:r>
              <a:rPr lang="fr-FR" sz="2000" b="1" i="1" cap="small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FR" sz="2000" b="1" i="1" cap="small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iseurs :</a:t>
            </a:r>
            <a:endParaRPr lang="fr-FR" sz="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" b="1" i="1" cap="sm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fr-FR" sz="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Alexis CLEMENTE		Annemarie KOKOSY		Gilles TAGNE       Ali OUKHRID</a:t>
            </a:r>
            <a:endParaRPr lang="fr-FR" sz="1400" cap="all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13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4B9438-055C-4756-A64E-DAF01D49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38AF-59CA-4760-A60C-32E28DA6983F}" type="slidenum">
              <a:rPr lang="fr-FR" smtClean="0"/>
              <a:t>10</a:t>
            </a:fld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1F0DA8E3-34F3-42D6-9186-CBFDF4E8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49" y="300651"/>
            <a:ext cx="5508522" cy="3660057"/>
          </a:xfrm>
          <a:prstGeom prst="rect">
            <a:avLst/>
          </a:prstGeom>
        </p:spPr>
      </p:pic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EC97271-282E-441A-BCEA-C5102B81D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574611"/>
              </p:ext>
            </p:extLst>
          </p:nvPr>
        </p:nvGraphicFramePr>
        <p:xfrm>
          <a:off x="1862784" y="4696675"/>
          <a:ext cx="7379119" cy="19294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5085">
                  <a:extLst>
                    <a:ext uri="{9D8B030D-6E8A-4147-A177-3AD203B41FA5}">
                      <a16:colId xmlns:a16="http://schemas.microsoft.com/office/drawing/2014/main" val="3653073116"/>
                    </a:ext>
                  </a:extLst>
                </a:gridCol>
                <a:gridCol w="2031932">
                  <a:extLst>
                    <a:ext uri="{9D8B030D-6E8A-4147-A177-3AD203B41FA5}">
                      <a16:colId xmlns:a16="http://schemas.microsoft.com/office/drawing/2014/main" val="1940256989"/>
                    </a:ext>
                  </a:extLst>
                </a:gridCol>
                <a:gridCol w="1497883">
                  <a:extLst>
                    <a:ext uri="{9D8B030D-6E8A-4147-A177-3AD203B41FA5}">
                      <a16:colId xmlns:a16="http://schemas.microsoft.com/office/drawing/2014/main" val="1812919630"/>
                    </a:ext>
                  </a:extLst>
                </a:gridCol>
                <a:gridCol w="1639134">
                  <a:extLst>
                    <a:ext uri="{9D8B030D-6E8A-4147-A177-3AD203B41FA5}">
                      <a16:colId xmlns:a16="http://schemas.microsoft.com/office/drawing/2014/main" val="594141514"/>
                    </a:ext>
                  </a:extLst>
                </a:gridCol>
                <a:gridCol w="1105085">
                  <a:extLst>
                    <a:ext uri="{9D8B030D-6E8A-4147-A177-3AD203B41FA5}">
                      <a16:colId xmlns:a16="http://schemas.microsoft.com/office/drawing/2014/main" val="40551529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Courbe 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Différents matériaux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Min 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Max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Moyenne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80007009"/>
                  </a:ext>
                </a:extLst>
              </a:tr>
              <a:tr h="2835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bleue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mousse verte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255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258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256,5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93562784"/>
                  </a:ext>
                </a:extLst>
              </a:tr>
              <a:tr h="2480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orange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mousse noire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251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253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252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056887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verte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plexiglass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243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245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244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6755222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rouge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contre-plaqué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248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249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248,8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2997493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 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mousse acoustique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…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…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>
                          <a:effectLst/>
                        </a:rPr>
                        <a:t> Infini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04142820"/>
                  </a:ext>
                </a:extLst>
              </a:tr>
            </a:tbl>
          </a:graphicData>
        </a:graphic>
      </p:graphicFrame>
      <p:pic>
        <p:nvPicPr>
          <p:cNvPr id="4" name="Image 3" descr="Une image contenant texte, objet&#10;&#10;Description générée avec un niveau de confiance élevé">
            <a:extLst>
              <a:ext uri="{FF2B5EF4-FFF2-40B4-BE49-F238E27FC236}">
                <a16:creationId xmlns:a16="http://schemas.microsoft.com/office/drawing/2014/main" id="{DFE87797-B8E3-46A6-834F-9F7491995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5" y="6330259"/>
            <a:ext cx="1803772" cy="4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8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043CC2-E060-443E-BBC4-197CCD7FE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54BC00-0C10-4B2D-89D5-6405C87B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2538"/>
            <a:ext cx="5538554" cy="5925402"/>
          </a:xfrm>
          <a:prstGeom prst="rect">
            <a:avLst/>
          </a:prstGeom>
          <a:ln w="22225">
            <a:solidFill>
              <a:srgbClr val="CCA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5BBC052-53FB-47E0-B499-526A56FE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77" y="517527"/>
            <a:ext cx="5211232" cy="3478497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CD6BFF0-ABAD-4639-8BBC-4F900322F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2021" y="453280"/>
            <a:ext cx="5538554" cy="5925402"/>
          </a:xfrm>
          <a:prstGeom prst="rect">
            <a:avLst/>
          </a:prstGeom>
          <a:ln w="22225">
            <a:solidFill>
              <a:srgbClr val="CCA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275C07FE-8547-40B0-BE1C-3C3C67365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76" y="604301"/>
            <a:ext cx="5211232" cy="347849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8002A19-C31D-45C8-BE58-4A008D69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6388014"/>
            <a:ext cx="115415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F038AF-59CA-4760-A60C-32E28DA6983F}" type="slidenum">
              <a:rPr lang="fr-FR" sz="105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fr-FR" sz="105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852A2BD-9C14-494C-83B5-81C9BDBE8CF6}"/>
              </a:ext>
            </a:extLst>
          </p:cNvPr>
          <p:cNvSpPr txBox="1"/>
          <p:nvPr/>
        </p:nvSpPr>
        <p:spPr>
          <a:xfrm>
            <a:off x="816078" y="4810431"/>
            <a:ext cx="50169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0000"/>
                </a:solidFill>
              </a:rPr>
              <a:t>- l’influence de l’angle n’est pas négligeable. 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F41BA2-FF1E-4CC9-A64B-410DB9C7B957}"/>
              </a:ext>
            </a:extLst>
          </p:cNvPr>
          <p:cNvSpPr txBox="1"/>
          <p:nvPr/>
        </p:nvSpPr>
        <p:spPr>
          <a:xfrm>
            <a:off x="631723" y="5351205"/>
            <a:ext cx="50046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0000"/>
                </a:solidFill>
              </a:rPr>
              <a:t>- distances mesurées différentes imprécisions </a:t>
            </a:r>
            <a:endParaRPr lang="fr-FR">
              <a:solidFill>
                <a:srgbClr val="000000"/>
              </a:solidFill>
            </a:endParaRPr>
          </a:p>
          <a:p>
            <a:r>
              <a:rPr lang="fr-FR">
                <a:solidFill>
                  <a:srgbClr val="FF0000"/>
                </a:solidFill>
              </a:rPr>
              <a:t>avec le banc d’essai. </a:t>
            </a:r>
            <a:endParaRPr lang="fr-FR"/>
          </a:p>
          <a:p>
            <a:pPr algn="l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F75CBE-10C7-4CED-B3DA-9E04A51EE9E3}"/>
              </a:ext>
            </a:extLst>
          </p:cNvPr>
          <p:cNvSpPr txBox="1"/>
          <p:nvPr/>
        </p:nvSpPr>
        <p:spPr>
          <a:xfrm>
            <a:off x="6604819" y="48104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0000"/>
                </a:solidFill>
              </a:rPr>
              <a:t>erreur constante (3cm)</a:t>
            </a:r>
            <a:r>
              <a:rPr lang="fr-FR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3229427-5AF2-4293-BA40-0DFB49E1C400}"/>
              </a:ext>
            </a:extLst>
          </p:cNvPr>
          <p:cNvSpPr txBox="1"/>
          <p:nvPr/>
        </p:nvSpPr>
        <p:spPr>
          <a:xfrm>
            <a:off x="6678561" y="53512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0000"/>
                </a:solidFill>
              </a:rPr>
              <a:t>limites que les capteurs</a:t>
            </a:r>
            <a:endParaRPr lang="fr-FR"/>
          </a:p>
        </p:txBody>
      </p:sp>
      <p:sp>
        <p:nvSpPr>
          <p:cNvPr id="15" name="ZoneTexte 1">
            <a:extLst>
              <a:ext uri="{FF2B5EF4-FFF2-40B4-BE49-F238E27FC236}">
                <a16:creationId xmlns:a16="http://schemas.microsoft.com/office/drawing/2014/main" id="{B7D08E93-CC66-41BF-9E57-E4093E19871D}"/>
              </a:ext>
            </a:extLst>
          </p:cNvPr>
          <p:cNvSpPr txBox="1"/>
          <p:nvPr/>
        </p:nvSpPr>
        <p:spPr>
          <a:xfrm>
            <a:off x="4358763" y="3990052"/>
            <a:ext cx="3468329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Cependant on peut aussi dire : </a:t>
            </a:r>
          </a:p>
        </p:txBody>
      </p:sp>
    </p:spTree>
    <p:extLst>
      <p:ext uri="{BB962C8B-B14F-4D97-AF65-F5344CB8AC3E}">
        <p14:creationId xmlns:p14="http://schemas.microsoft.com/office/powerpoint/2010/main" val="3405317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>
                <a:solidFill>
                  <a:schemeClr val="tx1"/>
                </a:solidFill>
              </a:rPr>
              <a:t>O</a:t>
            </a:r>
            <a:r>
              <a:rPr lang="fr-FR" sz="6000">
                <a:solidFill>
                  <a:srgbClr val="FF0000"/>
                </a:solidFill>
              </a:rPr>
              <a:t>r</a:t>
            </a:r>
            <a:r>
              <a:rPr lang="fr-FR" sz="6000">
                <a:solidFill>
                  <a:schemeClr val="tx1"/>
                </a:solidFill>
              </a:rPr>
              <a:t>ganis</a:t>
            </a:r>
            <a:r>
              <a:rPr lang="fr-FR" sz="6000">
                <a:solidFill>
                  <a:srgbClr val="FF0000"/>
                </a:solidFill>
              </a:rPr>
              <a:t>a</a:t>
            </a:r>
            <a:r>
              <a:rPr lang="fr-FR" sz="6000">
                <a:solidFill>
                  <a:schemeClr val="tx1"/>
                </a:solidFill>
              </a:rPr>
              <a:t>tion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5743C8AE-CE1F-4142-B776-3A0D04BF8538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12</a:t>
            </a:fld>
            <a:endParaRPr lang="fr-FR">
              <a:solidFill>
                <a:srgbClr val="C0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2B2E08-1C5C-4083-87C0-5C5154A7EE2D}"/>
              </a:ext>
            </a:extLst>
          </p:cNvPr>
          <p:cNvSpPr txBox="1"/>
          <p:nvPr/>
        </p:nvSpPr>
        <p:spPr>
          <a:xfrm>
            <a:off x="4176290" y="2121639"/>
            <a:ext cx="3741613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1050">
              <a:solidFill>
                <a:srgbClr val="C00000"/>
              </a:solidFill>
            </a:endParaRPr>
          </a:p>
          <a:p>
            <a:pPr algn="ctr"/>
            <a:r>
              <a:rPr lang="fr-FR" sz="2000">
                <a:solidFill>
                  <a:schemeClr val="bg1">
                    <a:lumMod val="85000"/>
                    <a:lumOff val="15000"/>
                  </a:schemeClr>
                </a:solidFill>
              </a:rPr>
              <a:t>Organisation des taches entre membres du groupe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C0241C-081B-43C9-AACA-0D29B2ABCA67}"/>
              </a:ext>
            </a:extLst>
          </p:cNvPr>
          <p:cNvSpPr txBox="1"/>
          <p:nvPr/>
        </p:nvSpPr>
        <p:spPr>
          <a:xfrm>
            <a:off x="8150980" y="2207125"/>
            <a:ext cx="3741613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1050">
              <a:solidFill>
                <a:srgbClr val="C00000"/>
              </a:solidFill>
            </a:endParaRPr>
          </a:p>
          <a:p>
            <a:pPr algn="ctr"/>
            <a:r>
              <a:rPr lang="fr-FR" sz="2000">
                <a:solidFill>
                  <a:schemeClr val="bg1">
                    <a:lumMod val="85000"/>
                    <a:lumOff val="15000"/>
                  </a:schemeClr>
                </a:solidFill>
              </a:rPr>
              <a:t>Monitoring et réunions fréquentes</a:t>
            </a:r>
          </a:p>
        </p:txBody>
      </p:sp>
      <p:pic>
        <p:nvPicPr>
          <p:cNvPr id="12" name="Image 11" descr="Une image contenant plancher, intérieur, guichet, table&#10;&#10;Description générée avec un niveau de confiance très élevé">
            <a:extLst>
              <a:ext uri="{FF2B5EF4-FFF2-40B4-BE49-F238E27FC236}">
                <a16:creationId xmlns:a16="http://schemas.microsoft.com/office/drawing/2014/main" id="{1A063474-4620-4379-AA41-02A958749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034" y="3105078"/>
            <a:ext cx="3135503" cy="2006024"/>
          </a:xfrm>
          <a:prstGeom prst="rect">
            <a:avLst/>
          </a:prstGeom>
          <a:ln>
            <a:solidFill>
              <a:schemeClr val="bg1">
                <a:lumMod val="85000"/>
                <a:lumOff val="1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B68AC-2E76-4B3F-8CEB-F3A60AD9C9E3}"/>
              </a:ext>
            </a:extLst>
          </p:cNvPr>
          <p:cNvSpPr/>
          <p:nvPr/>
        </p:nvSpPr>
        <p:spPr>
          <a:xfrm>
            <a:off x="4461167" y="5526908"/>
            <a:ext cx="7250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Outils utilisés : </a:t>
            </a:r>
            <a:r>
              <a:rPr lang="fr-FR" b="1" i="1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Trello, Discord et GitHub</a:t>
            </a:r>
            <a:r>
              <a:rPr lang="fr-FR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fr-FR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EB753D8-47D8-3A46-A535-129187EA0E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6" y="6307109"/>
            <a:ext cx="1803772" cy="442734"/>
          </a:xfrm>
          <a:prstGeom prst="rect">
            <a:avLst/>
          </a:prstGeom>
        </p:spPr>
      </p:pic>
      <p:pic>
        <p:nvPicPr>
          <p:cNvPr id="16" name="Image 15" descr="Une image contenant arbre, eau, capture d’écran&#10;&#10;Description générée automatiquement">
            <a:extLst>
              <a:ext uri="{FF2B5EF4-FFF2-40B4-BE49-F238E27FC236}">
                <a16:creationId xmlns:a16="http://schemas.microsoft.com/office/drawing/2014/main" id="{0C313B35-7151-0A4F-8006-F7B625DA50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89" y="3162194"/>
            <a:ext cx="3741613" cy="22792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DA8900D-2B51-6241-8127-361CE36C0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68" y="3162194"/>
            <a:ext cx="2727030" cy="3365246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756374F-222C-BE4B-9EEE-2D455B4C0F84}"/>
              </a:ext>
            </a:extLst>
          </p:cNvPr>
          <p:cNvSpPr txBox="1"/>
          <p:nvPr/>
        </p:nvSpPr>
        <p:spPr>
          <a:xfrm>
            <a:off x="299407" y="2621776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Grandes lignes du projet</a:t>
            </a:r>
          </a:p>
        </p:txBody>
      </p:sp>
    </p:spTree>
    <p:extLst>
      <p:ext uri="{BB962C8B-B14F-4D97-AF65-F5344CB8AC3E}">
        <p14:creationId xmlns:p14="http://schemas.microsoft.com/office/powerpoint/2010/main" val="18612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>
                <a:solidFill>
                  <a:schemeClr val="tx1"/>
                </a:solidFill>
              </a:rPr>
              <a:t>O</a:t>
            </a:r>
            <a:r>
              <a:rPr lang="fr-FR" sz="6000">
                <a:solidFill>
                  <a:srgbClr val="FF0000"/>
                </a:solidFill>
              </a:rPr>
              <a:t>r</a:t>
            </a:r>
            <a:r>
              <a:rPr lang="fr-FR" sz="6000">
                <a:solidFill>
                  <a:schemeClr val="tx1"/>
                </a:solidFill>
              </a:rPr>
              <a:t>ganis</a:t>
            </a:r>
            <a:r>
              <a:rPr lang="fr-FR" sz="6000">
                <a:solidFill>
                  <a:srgbClr val="FF0000"/>
                </a:solidFill>
              </a:rPr>
              <a:t>a</a:t>
            </a:r>
            <a:r>
              <a:rPr lang="fr-FR" sz="6000">
                <a:solidFill>
                  <a:schemeClr val="tx1"/>
                </a:solidFill>
              </a:rPr>
              <a:t>tion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5743C8AE-CE1F-4142-B776-3A0D04BF8538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13</a:t>
            </a:fld>
            <a:endParaRPr lang="fr-FR">
              <a:solidFill>
                <a:srgbClr val="C00000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EB753D8-47D8-3A46-A535-129187EA0E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6" y="6307109"/>
            <a:ext cx="1803772" cy="4427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8A6EEA8-8DAA-D048-BD8C-C7559B8FA131}"/>
              </a:ext>
            </a:extLst>
          </p:cNvPr>
          <p:cNvSpPr txBox="1"/>
          <p:nvPr/>
        </p:nvSpPr>
        <p:spPr>
          <a:xfrm>
            <a:off x="161365" y="2208256"/>
            <a:ext cx="903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Conce</a:t>
            </a:r>
            <a:r>
              <a:rPr lang="fr-FR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fr-FR">
                <a:solidFill>
                  <a:schemeClr val="bg1"/>
                </a:solidFill>
              </a:rPr>
              <a:t>tion et docum</a:t>
            </a:r>
            <a:r>
              <a:rPr lang="fr-FR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fr-FR">
                <a:solidFill>
                  <a:schemeClr val="bg1"/>
                </a:solidFill>
              </a:rPr>
              <a:t>ntation: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D68A38D-BB60-7248-92E7-FEB088C844D0}"/>
              </a:ext>
            </a:extLst>
          </p:cNvPr>
          <p:cNvSpPr txBox="1"/>
          <p:nvPr/>
        </p:nvSpPr>
        <p:spPr>
          <a:xfrm>
            <a:off x="4271127" y="3966762"/>
            <a:ext cx="903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    Dével</a:t>
            </a:r>
            <a:r>
              <a:rPr lang="fr-FR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fr-FR">
                <a:solidFill>
                  <a:schemeClr val="bg1"/>
                </a:solidFill>
              </a:rPr>
              <a:t>ppeur: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177C36C-9C05-F448-9EE9-5792C0CF7B62}"/>
              </a:ext>
            </a:extLst>
          </p:cNvPr>
          <p:cNvSpPr txBox="1"/>
          <p:nvPr/>
        </p:nvSpPr>
        <p:spPr>
          <a:xfrm>
            <a:off x="6994400" y="2289463"/>
            <a:ext cx="903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Chef de </a:t>
            </a:r>
            <a:r>
              <a:rPr lang="fr-FR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fr-FR">
                <a:solidFill>
                  <a:schemeClr val="bg1"/>
                </a:solidFill>
              </a:rPr>
              <a:t>rojet et Respo</a:t>
            </a:r>
            <a:r>
              <a:rPr lang="fr-FR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fr-FR">
                <a:solidFill>
                  <a:schemeClr val="bg1"/>
                </a:solidFill>
              </a:rPr>
              <a:t>sable d’ap</a:t>
            </a:r>
            <a:r>
              <a:rPr lang="fr-FR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fr-FR">
                <a:solidFill>
                  <a:schemeClr val="bg1"/>
                </a:solidFill>
              </a:rPr>
              <a:t>lication: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D90E0A2-69F7-004B-9CC7-A3FF651DB376}"/>
              </a:ext>
            </a:extLst>
          </p:cNvPr>
          <p:cNvSpPr txBox="1"/>
          <p:nvPr/>
        </p:nvSpPr>
        <p:spPr>
          <a:xfrm>
            <a:off x="680321" y="2631062"/>
            <a:ext cx="1903830" cy="67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Junior TAGNE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Loïc TANG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24B94C-BF88-1546-9BF2-2FEB389CD594}"/>
              </a:ext>
            </a:extLst>
          </p:cNvPr>
          <p:cNvSpPr txBox="1"/>
          <p:nvPr/>
        </p:nvSpPr>
        <p:spPr>
          <a:xfrm>
            <a:off x="4271127" y="4480396"/>
            <a:ext cx="215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Louis KABINDA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7EAD067-0C8D-704E-966B-ECD09C929578}"/>
              </a:ext>
            </a:extLst>
          </p:cNvPr>
          <p:cNvSpPr txBox="1"/>
          <p:nvPr/>
        </p:nvSpPr>
        <p:spPr>
          <a:xfrm>
            <a:off x="8520953" y="2820668"/>
            <a:ext cx="367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Lahat DEME</a:t>
            </a:r>
          </a:p>
          <a:p>
            <a:endParaRPr lang="fr-FR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A5C264-8E6C-694F-ABA4-2C732112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106" y="4233143"/>
            <a:ext cx="2584151" cy="7933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8C3491-1124-BD46-9DB5-B473F98EE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65" y="4330951"/>
            <a:ext cx="2707146" cy="6463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2DEC217-68BF-004E-9ACC-66000D42B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025" y="2184020"/>
            <a:ext cx="1698770" cy="169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>
                <a:solidFill>
                  <a:schemeClr val="tx1"/>
                </a:solidFill>
              </a:rPr>
              <a:t>O</a:t>
            </a:r>
            <a:r>
              <a:rPr lang="fr-FR" sz="6000">
                <a:solidFill>
                  <a:srgbClr val="FF0000"/>
                </a:solidFill>
              </a:rPr>
              <a:t>r</a:t>
            </a:r>
            <a:r>
              <a:rPr lang="fr-FR" sz="6000">
                <a:solidFill>
                  <a:schemeClr val="tx1"/>
                </a:solidFill>
              </a:rPr>
              <a:t>ganis</a:t>
            </a:r>
            <a:r>
              <a:rPr lang="fr-FR" sz="6000">
                <a:solidFill>
                  <a:srgbClr val="FF0000"/>
                </a:solidFill>
              </a:rPr>
              <a:t>a</a:t>
            </a:r>
            <a:r>
              <a:rPr lang="fr-FR" sz="6000">
                <a:solidFill>
                  <a:schemeClr val="tx1"/>
                </a:solidFill>
              </a:rPr>
              <a:t>tion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5743C8AE-CE1F-4142-B776-3A0D04BF8538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14</a:t>
            </a:fld>
            <a:endParaRPr lang="fr-FR">
              <a:solidFill>
                <a:srgbClr val="C00000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EB753D8-47D8-3A46-A535-129187EA0E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011" y="6377992"/>
            <a:ext cx="1511377" cy="371851"/>
          </a:xfrm>
          <a:prstGeom prst="rect">
            <a:avLst/>
          </a:prstGeom>
        </p:spPr>
      </p:pic>
      <p:pic>
        <p:nvPicPr>
          <p:cNvPr id="3" name="Image 4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3CF3F2C-8E98-46AD-B3B4-58494DDEC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22" y="1997997"/>
            <a:ext cx="10318897" cy="43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/>
              <a:t>D</a:t>
            </a:r>
            <a:r>
              <a:rPr lang="fr-FR" sz="6000">
                <a:solidFill>
                  <a:srgbClr val="FF0000"/>
                </a:solidFill>
              </a:rPr>
              <a:t>é</a:t>
            </a:r>
            <a:r>
              <a:rPr lang="fr-FR" sz="6000"/>
              <a:t>mo</a:t>
            </a:r>
            <a:endParaRPr lang="fr-FR" sz="600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D0AEBE-3589-46CC-9A7F-3CB6CF94D8FA}"/>
              </a:ext>
            </a:extLst>
          </p:cNvPr>
          <p:cNvPicPr/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4" t="7003" r="13106" b="70774"/>
          <a:stretch/>
        </p:blipFill>
        <p:spPr bwMode="auto">
          <a:xfrm>
            <a:off x="10400145" y="480291"/>
            <a:ext cx="193964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D62D60C0-86F2-42FC-A954-9664C6D4B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0782" y="17293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503127E-5AEA-45F6-8DDE-91F9F01D0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0782" y="32152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A4FBC06-C37B-4481-9295-B1DC5DB61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0782" y="42518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A705A27-4527-4204-9079-B11EE8180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0782" y="53567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Espace réservé du numéro de diapositive 2">
            <a:extLst>
              <a:ext uri="{FF2B5EF4-FFF2-40B4-BE49-F238E27FC236}">
                <a16:creationId xmlns:a16="http://schemas.microsoft.com/office/drawing/2014/main" id="{127E4079-E805-4C47-A48F-F20D13770FAC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15</a:t>
            </a:fld>
            <a:endParaRPr lang="fr-FR">
              <a:solidFill>
                <a:srgbClr val="C00000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839BE22-9854-3241-B843-E8BD97E40D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6" y="6307109"/>
            <a:ext cx="1803772" cy="442734"/>
          </a:xfrm>
          <a:prstGeom prst="rect">
            <a:avLst/>
          </a:prstGeom>
        </p:spPr>
      </p:pic>
      <p:pic>
        <p:nvPicPr>
          <p:cNvPr id="9" name="Image 9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750B11B0-181C-4DBC-9D5A-21F1BB506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58" y="2089593"/>
            <a:ext cx="4798827" cy="4663558"/>
          </a:xfrm>
          <a:prstGeom prst="rect">
            <a:avLst/>
          </a:prstGeom>
        </p:spPr>
      </p:pic>
      <p:pic>
        <p:nvPicPr>
          <p:cNvPr id="11" name="Image 12">
            <a:extLst>
              <a:ext uri="{FF2B5EF4-FFF2-40B4-BE49-F238E27FC236}">
                <a16:creationId xmlns:a16="http://schemas.microsoft.com/office/drawing/2014/main" id="{62968897-E999-4C9F-845F-A96488EF4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982" y="3358009"/>
            <a:ext cx="6792432" cy="16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1471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/>
              <a:t>C</a:t>
            </a:r>
            <a:r>
              <a:rPr lang="fr-FR" sz="6000">
                <a:solidFill>
                  <a:srgbClr val="FF0000"/>
                </a:solidFill>
              </a:rPr>
              <a:t>o</a:t>
            </a:r>
            <a:r>
              <a:rPr lang="fr-FR" sz="6000"/>
              <a:t>nclus</a:t>
            </a:r>
            <a:r>
              <a:rPr lang="fr-FR" sz="6000">
                <a:solidFill>
                  <a:schemeClr val="tx1"/>
                </a:solidFill>
              </a:rPr>
              <a:t>i</a:t>
            </a:r>
            <a:r>
              <a:rPr lang="fr-FR" sz="6000">
                <a:solidFill>
                  <a:srgbClr val="FF0000"/>
                </a:solidFill>
              </a:rPr>
              <a:t>o</a:t>
            </a:r>
            <a:r>
              <a:rPr lang="fr-FR" sz="600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D552852A-AE41-4795-B94C-C9D98B4BE97E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16</a:t>
            </a:fld>
            <a:endParaRPr lang="fr-FR">
              <a:solidFill>
                <a:srgbClr val="C0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4A67FC1-8B4F-BF46-99BE-C0DA64B7AF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6" y="6237027"/>
            <a:ext cx="1803772" cy="51281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CBEF795-6A38-5645-BFE0-D0EF3B62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399" y="4327103"/>
            <a:ext cx="2496090" cy="15285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68B1C90-46EC-3F44-91FB-BBBCC1E8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7833" y="4328499"/>
            <a:ext cx="1758287" cy="119661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D47F069-0FEB-554F-8D83-8FAA8B33B481}"/>
              </a:ext>
            </a:extLst>
          </p:cNvPr>
          <p:cNvSpPr txBox="1"/>
          <p:nvPr/>
        </p:nvSpPr>
        <p:spPr>
          <a:xfrm>
            <a:off x="477672" y="2577046"/>
            <a:ext cx="5895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En bref (Objectifs et réalisations).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Les technologies utilisées.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0007F6BA-963E-4392-985B-6F9237010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81" y="4304148"/>
            <a:ext cx="1573619" cy="156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476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905D0-566C-CE45-A2F5-D8C60BB5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800"/>
              <a:t>Probl</a:t>
            </a:r>
            <a:r>
              <a:rPr lang="fr-FR" sz="4800">
                <a:solidFill>
                  <a:schemeClr val="accent1">
                    <a:lumMod val="60000"/>
                    <a:lumOff val="40000"/>
                  </a:schemeClr>
                </a:solidFill>
              </a:rPr>
              <a:t>è</a:t>
            </a:r>
            <a:r>
              <a:rPr lang="fr-FR" sz="4800"/>
              <a:t>mes</a:t>
            </a:r>
            <a:br>
              <a:rPr lang="fr-FR" sz="4800"/>
            </a:br>
            <a:r>
              <a:rPr lang="fr-FR" sz="4800"/>
              <a:t>         et app</a:t>
            </a:r>
            <a:r>
              <a:rPr lang="fr-FR" sz="480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fr-FR" sz="4800"/>
              <a:t>rts du pro</a:t>
            </a:r>
            <a:r>
              <a:rPr lang="fr-FR" sz="4800">
                <a:solidFill>
                  <a:schemeClr val="accent1">
                    <a:lumMod val="60000"/>
                    <a:lumOff val="40000"/>
                  </a:schemeClr>
                </a:solidFill>
              </a:rPr>
              <a:t>j</a:t>
            </a:r>
            <a:r>
              <a:rPr lang="fr-FR" sz="4800"/>
              <a:t>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213CF0-5D36-6743-8FF4-E51E146F9E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7251" y="2800350"/>
            <a:ext cx="5080000" cy="3086100"/>
          </a:xfrm>
          <a:prstGeom prst="rect">
            <a:avLst/>
          </a:prstGeom>
        </p:spPr>
      </p:pic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1775F452-AAD5-F14A-A383-FC12D4DB0C67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17</a:t>
            </a:fld>
            <a:endParaRPr lang="fr-FR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0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B7401-CDFB-3A47-9C55-02F3D670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/>
              <a:t>Ques</a:t>
            </a:r>
            <a:r>
              <a:rPr lang="fr-FR" sz="600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fr-FR" sz="6000"/>
              <a:t>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E32C24-667F-6647-BF5D-438CA4EE9E68}"/>
              </a:ext>
            </a:extLst>
          </p:cNvPr>
          <p:cNvSpPr/>
          <p:nvPr/>
        </p:nvSpPr>
        <p:spPr>
          <a:xfrm>
            <a:off x="5881839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B781FED1-64E1-EA40-80EE-3EC6891C5F4D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18</a:t>
            </a:fld>
            <a:endParaRPr lang="fr-FR">
              <a:solidFill>
                <a:srgbClr val="C0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A44D53D-5E9F-DF40-A3D5-326F99660C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7770" y="2593561"/>
            <a:ext cx="61976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6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2740242" y="3928237"/>
            <a:ext cx="3196414" cy="6023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>
                <a:solidFill>
                  <a:schemeClr val="tx1"/>
                </a:solidFill>
              </a:rPr>
              <a:t>Pl</a:t>
            </a:r>
            <a:r>
              <a:rPr lang="fr-FR" sz="6000">
                <a:solidFill>
                  <a:srgbClr val="FF0000"/>
                </a:solidFill>
              </a:rPr>
              <a:t>a</a:t>
            </a:r>
            <a:r>
              <a:rPr lang="fr-FR" sz="600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639602" y="2340003"/>
            <a:ext cx="7072786" cy="37010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fr-FR" sz="1050">
              <a:solidFill>
                <a:srgbClr val="C00000"/>
              </a:solidFill>
            </a:endParaRPr>
          </a:p>
          <a:p>
            <a:r>
              <a:rPr lang="fr-FR" sz="3200">
                <a:solidFill>
                  <a:schemeClr val="bg1">
                    <a:lumMod val="85000"/>
                    <a:lumOff val="15000"/>
                  </a:schemeClr>
                </a:solidFill>
              </a:rPr>
              <a:t>Contexte et objectifs</a:t>
            </a:r>
          </a:p>
          <a:p>
            <a:r>
              <a:rPr lang="fr-FR" sz="3200">
                <a:solidFill>
                  <a:schemeClr val="bg1">
                    <a:lumMod val="85000"/>
                    <a:lumOff val="15000"/>
                  </a:schemeClr>
                </a:solidFill>
              </a:rPr>
              <a:t>Réalisations</a:t>
            </a:r>
          </a:p>
          <a:p>
            <a:r>
              <a:rPr lang="fr-FR" sz="3200">
                <a:solidFill>
                  <a:schemeClr val="bg1">
                    <a:lumMod val="85000"/>
                    <a:lumOff val="15000"/>
                  </a:schemeClr>
                </a:solidFill>
              </a:rPr>
              <a:t>	* Conception du banc d’essai</a:t>
            </a:r>
          </a:p>
          <a:p>
            <a:r>
              <a:rPr lang="fr-FR" sz="3200">
                <a:solidFill>
                  <a:schemeClr val="bg1">
                    <a:lumMod val="85000"/>
                    <a:lumOff val="15000"/>
                  </a:schemeClr>
                </a:solidFill>
              </a:rPr>
              <a:t>	* Développement de l’application</a:t>
            </a:r>
          </a:p>
          <a:p>
            <a:r>
              <a:rPr lang="fr-FR" sz="3200">
                <a:solidFill>
                  <a:schemeClr val="bg1">
                    <a:lumMod val="85000"/>
                    <a:lumOff val="15000"/>
                  </a:schemeClr>
                </a:solidFill>
              </a:rPr>
              <a:t>Organisation </a:t>
            </a:r>
          </a:p>
          <a:p>
            <a:r>
              <a:rPr lang="fr-FR" sz="3200">
                <a:solidFill>
                  <a:schemeClr val="bg1">
                    <a:lumMod val="85000"/>
                    <a:lumOff val="15000"/>
                  </a:schemeClr>
                </a:solidFill>
              </a:rPr>
              <a:t>Démo</a:t>
            </a:r>
          </a:p>
          <a:p>
            <a:r>
              <a:rPr lang="fr-FR" sz="3200">
                <a:solidFill>
                  <a:schemeClr val="bg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B869F98-E1A7-4312-BA19-CF10F4B05757}"/>
              </a:ext>
            </a:extLst>
          </p:cNvPr>
          <p:cNvSpPr txBox="1"/>
          <p:nvPr/>
        </p:nvSpPr>
        <p:spPr>
          <a:xfrm>
            <a:off x="4018272" y="2554094"/>
            <a:ext cx="7036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/>
              <a:t>I</a:t>
            </a:r>
          </a:p>
          <a:p>
            <a:pPr algn="ctr"/>
            <a:r>
              <a:rPr lang="fr-FR" sz="3200"/>
              <a:t>II</a:t>
            </a:r>
          </a:p>
          <a:p>
            <a:pPr algn="ctr"/>
            <a:endParaRPr lang="fr-FR" sz="320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ctr"/>
            <a:endParaRPr lang="fr-FR" sz="320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sz="3200"/>
              <a:t>III</a:t>
            </a:r>
            <a:endParaRPr lang="fr-FR" sz="320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sz="3200"/>
              <a:t>IV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6D0077E2-8368-4D83-A024-441B31176977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2</a:t>
            </a:fld>
            <a:endParaRPr lang="fr-FR">
              <a:solidFill>
                <a:srgbClr val="C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134A6A-7B45-044C-8BD4-6CDEBE8F8F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6" y="6307109"/>
            <a:ext cx="1803772" cy="4427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FC2A16-BCCB-314C-8F7D-885105086E3C}"/>
              </a:ext>
            </a:extLst>
          </p:cNvPr>
          <p:cNvSpPr/>
          <p:nvPr/>
        </p:nvSpPr>
        <p:spPr>
          <a:xfrm>
            <a:off x="4037296" y="5591510"/>
            <a:ext cx="602307" cy="36284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1470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59BA03-8F63-458A-ACFE-96070D0A4200}"/>
              </a:ext>
            </a:extLst>
          </p:cNvPr>
          <p:cNvSpPr/>
          <p:nvPr/>
        </p:nvSpPr>
        <p:spPr>
          <a:xfrm>
            <a:off x="8952000" y="522647"/>
            <a:ext cx="3240000" cy="14140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F6410C-1320-4BA3-9FE8-045EA13238FE}"/>
              </a:ext>
            </a:extLst>
          </p:cNvPr>
          <p:cNvSpPr/>
          <p:nvPr/>
        </p:nvSpPr>
        <p:spPr>
          <a:xfrm>
            <a:off x="11402" y="539386"/>
            <a:ext cx="8748000" cy="143368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5D4056A6-6DCA-493D-B28B-BF9B8A1CC983}"/>
              </a:ext>
            </a:extLst>
          </p:cNvPr>
          <p:cNvSpPr txBox="1">
            <a:spLocks/>
          </p:cNvSpPr>
          <p:nvPr/>
        </p:nvSpPr>
        <p:spPr>
          <a:xfrm>
            <a:off x="466852" y="246374"/>
            <a:ext cx="5637230" cy="1372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cap="small"/>
              <a:t>Co</a:t>
            </a:r>
            <a:r>
              <a:rPr lang="fr-FR" sz="4800" cap="small">
                <a:solidFill>
                  <a:srgbClr val="FF0000"/>
                </a:solidFill>
              </a:rPr>
              <a:t>n</a:t>
            </a:r>
            <a:r>
              <a:rPr lang="fr-FR" sz="4800" cap="small"/>
              <a:t>texte et Objec</a:t>
            </a:r>
            <a:r>
              <a:rPr lang="fr-FR" sz="4800" cap="small">
                <a:solidFill>
                  <a:srgbClr val="FF0000"/>
                </a:solidFill>
              </a:rPr>
              <a:t>t</a:t>
            </a:r>
            <a:r>
              <a:rPr lang="fr-FR" sz="4800" cap="small"/>
              <a:t>if</a:t>
            </a:r>
          </a:p>
        </p:txBody>
      </p:sp>
      <p:sp>
        <p:nvSpPr>
          <p:cNvPr id="13" name="Espace réservé du numéro de diapositive 2">
            <a:extLst>
              <a:ext uri="{FF2B5EF4-FFF2-40B4-BE49-F238E27FC236}">
                <a16:creationId xmlns:a16="http://schemas.microsoft.com/office/drawing/2014/main" id="{9C8839C1-2C38-4B49-9477-5F88BC668842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3</a:t>
            </a:fld>
            <a:endParaRPr lang="fr-FR">
              <a:solidFill>
                <a:srgbClr val="C0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1A49AE-493C-2E4B-822E-0DC8B66EB1BF}"/>
              </a:ext>
            </a:extLst>
          </p:cNvPr>
          <p:cNvSpPr txBox="1"/>
          <p:nvPr/>
        </p:nvSpPr>
        <p:spPr>
          <a:xfrm>
            <a:off x="240002" y="2675965"/>
            <a:ext cx="3411511" cy="1384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/>
              <a:t>Obje</a:t>
            </a:r>
            <a:r>
              <a:rPr lang="fr-FR" sz="2800">
                <a:solidFill>
                  <a:srgbClr val="FF0000"/>
                </a:solidFill>
              </a:rPr>
              <a:t>c</a:t>
            </a:r>
            <a:r>
              <a:rPr lang="fr-FR" sz="2800"/>
              <a:t>tif glob</a:t>
            </a:r>
            <a:r>
              <a:rPr lang="fr-FR" sz="2800">
                <a:solidFill>
                  <a:srgbClr val="FF0000"/>
                </a:solidFill>
              </a:rPr>
              <a:t>a</a:t>
            </a:r>
            <a:r>
              <a:rPr lang="fr-FR" sz="2800"/>
              <a:t>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err="1"/>
              <a:t>Educat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/>
              <a:t>Objectif du projet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977F233-22B2-E841-B39B-066BB65076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6" y="6307109"/>
            <a:ext cx="1803772" cy="44273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88B9975-B381-4F44-937B-8A3B1670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02" y="2755900"/>
            <a:ext cx="1905000" cy="13462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4CA1131-0F4E-944F-AA68-3BBDFAF819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99" y="633924"/>
            <a:ext cx="1905001" cy="1191467"/>
          </a:xfrm>
          <a:prstGeom prst="rect">
            <a:avLst/>
          </a:prstGeom>
        </p:spPr>
      </p:pic>
      <p:pic>
        <p:nvPicPr>
          <p:cNvPr id="10" name="Image 9" descr="Une image contenant ciel, extérieur, meubles&#10;&#10;Description générée automatiquement">
            <a:extLst>
              <a:ext uri="{FF2B5EF4-FFF2-40B4-BE49-F238E27FC236}">
                <a16:creationId xmlns:a16="http://schemas.microsoft.com/office/drawing/2014/main" id="{3846E701-5D23-FE4B-8909-F8CCF9C2F4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686" y="2579542"/>
            <a:ext cx="3119314" cy="29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960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9558" y="646545"/>
            <a:ext cx="9613861" cy="1328503"/>
          </a:xfrm>
        </p:spPr>
        <p:txBody>
          <a:bodyPr>
            <a:normAutofit fontScale="90000"/>
          </a:bodyPr>
          <a:lstStyle/>
          <a:p>
            <a:r>
              <a:rPr lang="fr-FR" sz="5400"/>
              <a:t>Co</a:t>
            </a:r>
            <a:r>
              <a:rPr lang="fr-F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fr-FR" sz="5400"/>
              <a:t>cepti</a:t>
            </a:r>
            <a:r>
              <a:rPr lang="fr-F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fr-FR" sz="5400"/>
              <a:t>n</a:t>
            </a:r>
            <a:br>
              <a:rPr lang="fr-FR" sz="5400">
                <a:solidFill>
                  <a:schemeClr val="tx1"/>
                </a:solidFill>
              </a:rPr>
            </a:br>
            <a:r>
              <a:rPr lang="fr-FR" sz="5400">
                <a:solidFill>
                  <a:schemeClr val="tx1"/>
                </a:solidFill>
              </a:rPr>
              <a:t>	</a:t>
            </a:r>
            <a:r>
              <a:rPr lang="fr-FR" sz="4000">
                <a:solidFill>
                  <a:schemeClr val="tx1"/>
                </a:solidFill>
              </a:rPr>
              <a:t>Ba</a:t>
            </a:r>
            <a:r>
              <a:rPr lang="fr-FR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fr-FR" sz="4000">
                <a:solidFill>
                  <a:schemeClr val="tx1"/>
                </a:solidFill>
              </a:rPr>
              <a:t>c D’</a:t>
            </a:r>
            <a:r>
              <a:rPr lang="fr-FR" sz="4000"/>
              <a:t>e</a:t>
            </a:r>
            <a:r>
              <a:rPr lang="fr-FR" sz="4000">
                <a:solidFill>
                  <a:schemeClr val="tx1"/>
                </a:solidFill>
              </a:rPr>
              <a:t>ss</a:t>
            </a:r>
            <a:r>
              <a:rPr lang="fr-FR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fr-FR" sz="4000">
                <a:solidFill>
                  <a:schemeClr val="tx1"/>
                </a:solidFill>
              </a:rPr>
              <a:t>i</a:t>
            </a:r>
            <a:endParaRPr lang="fr-FR" sz="54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604F8929-EC5D-4271-898B-08DFAAB704F6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4</a:t>
            </a:fld>
            <a:endParaRPr lang="fr-FR">
              <a:solidFill>
                <a:srgbClr val="C00000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4AD11F-8E90-A04B-9477-6FADB7103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6" y="6307109"/>
            <a:ext cx="1803772" cy="4427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AEFDC40-9C3A-C740-A23C-B3245326D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26" y="3204033"/>
            <a:ext cx="4137434" cy="31030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CFF256-3D26-9E4F-B1B7-0938C1D7A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54" y="2142108"/>
            <a:ext cx="3810442" cy="28578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B530D75-83DB-9B43-8E88-F186656F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790" y="2220370"/>
            <a:ext cx="2681568" cy="3775648"/>
          </a:xfrm>
          <a:prstGeom prst="rect">
            <a:avLst/>
          </a:pr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AF80CBB3-BFCC-4B59-B1D5-E28DDBC2A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586" y="4996417"/>
            <a:ext cx="2220433" cy="164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9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9558" y="646545"/>
            <a:ext cx="9613861" cy="1328503"/>
          </a:xfrm>
        </p:spPr>
        <p:txBody>
          <a:bodyPr>
            <a:normAutofit fontScale="90000"/>
          </a:bodyPr>
          <a:lstStyle/>
          <a:p>
            <a:r>
              <a:rPr lang="fr-FR" sz="5400"/>
              <a:t>Co</a:t>
            </a:r>
            <a:r>
              <a:rPr lang="fr-F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fr-FR" sz="5400"/>
              <a:t>cepti</a:t>
            </a:r>
            <a:r>
              <a:rPr lang="fr-F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fr-FR" sz="5400"/>
              <a:t>n</a:t>
            </a:r>
            <a:br>
              <a:rPr lang="fr-FR" sz="5400">
                <a:solidFill>
                  <a:schemeClr val="tx1"/>
                </a:solidFill>
              </a:rPr>
            </a:br>
            <a:r>
              <a:rPr lang="fr-FR" sz="5400">
                <a:solidFill>
                  <a:schemeClr val="tx1"/>
                </a:solidFill>
              </a:rPr>
              <a:t>	</a:t>
            </a:r>
            <a:r>
              <a:rPr lang="fr-FR" sz="4000">
                <a:solidFill>
                  <a:schemeClr val="tx1"/>
                </a:solidFill>
              </a:rPr>
              <a:t>Ba</a:t>
            </a:r>
            <a:r>
              <a:rPr lang="fr-FR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fr-FR" sz="4000">
                <a:solidFill>
                  <a:schemeClr val="tx1"/>
                </a:solidFill>
              </a:rPr>
              <a:t>c D’</a:t>
            </a:r>
            <a:r>
              <a:rPr lang="fr-FR" sz="4000"/>
              <a:t>e</a:t>
            </a:r>
            <a:r>
              <a:rPr lang="fr-FR" sz="4000">
                <a:solidFill>
                  <a:schemeClr val="tx1"/>
                </a:solidFill>
              </a:rPr>
              <a:t>ss</a:t>
            </a:r>
            <a:r>
              <a:rPr lang="fr-FR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fr-FR" sz="4000">
                <a:solidFill>
                  <a:schemeClr val="tx1"/>
                </a:solidFill>
              </a:rPr>
              <a:t>i</a:t>
            </a:r>
            <a:endParaRPr lang="fr-FR" sz="54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604F8929-EC5D-4271-898B-08DFAAB704F6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5</a:t>
            </a:fld>
            <a:endParaRPr lang="fr-FR">
              <a:solidFill>
                <a:srgbClr val="C00000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4AD11F-8E90-A04B-9477-6FADB7103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6" y="6307109"/>
            <a:ext cx="1803772" cy="442734"/>
          </a:xfrm>
          <a:prstGeom prst="rect">
            <a:avLst/>
          </a:prstGeom>
        </p:spPr>
      </p:pic>
      <p:pic>
        <p:nvPicPr>
          <p:cNvPr id="4" name="Image 3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1F3C0BD3-63A6-534C-8C64-C7E8751DE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53" y="1975048"/>
            <a:ext cx="4663908" cy="35386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9CA3174-EDAB-EA48-A614-C4C640881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5048"/>
            <a:ext cx="5379771" cy="4020747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FB32C364-320F-4A30-A714-39EC05442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306" y="2822275"/>
            <a:ext cx="2570672" cy="324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3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160986D0-B496-48CF-8093-7DB29D141DB2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6</a:t>
            </a:fld>
            <a:endParaRPr lang="fr-FR">
              <a:solidFill>
                <a:srgbClr val="C00000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CB13541-F6BC-4B3B-AE26-94B35152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23" y="720435"/>
            <a:ext cx="9613861" cy="1218259"/>
          </a:xfrm>
        </p:spPr>
        <p:txBody>
          <a:bodyPr>
            <a:normAutofit/>
          </a:bodyPr>
          <a:lstStyle/>
          <a:p>
            <a:r>
              <a:rPr lang="fr-FR" sz="3000"/>
              <a:t>D</a:t>
            </a:r>
            <a:r>
              <a:rPr lang="fr-FR" sz="3000">
                <a:solidFill>
                  <a:srgbClr val="FF0000"/>
                </a:solidFill>
              </a:rPr>
              <a:t>é</a:t>
            </a:r>
            <a:r>
              <a:rPr lang="fr-FR" sz="3000"/>
              <a:t>veloppement</a:t>
            </a:r>
            <a:br>
              <a:rPr lang="fr-FR" sz="2900"/>
            </a:br>
            <a:r>
              <a:rPr lang="fr-FR" sz="2900"/>
              <a:t>	D'une applic</a:t>
            </a:r>
            <a:r>
              <a:rPr lang="fr-FR" sz="29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fr-FR" sz="2900"/>
              <a:t>tion d’automatisation de test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51BA6C7-715C-D841-B72D-6234EEC25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6" y="6330260"/>
            <a:ext cx="1803772" cy="4195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BFE46B6-0E3E-4326-9159-9E9A4F657548}"/>
              </a:ext>
            </a:extLst>
          </p:cNvPr>
          <p:cNvSpPr txBox="1"/>
          <p:nvPr/>
        </p:nvSpPr>
        <p:spPr>
          <a:xfrm>
            <a:off x="223837" y="3164981"/>
            <a:ext cx="11744325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Sans une application d'automatisation de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L'écriture des différents environnements et paramètres se font manuellement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La prise des mesures se font manuellement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Le démarrage des tests n'est pas automatique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5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160986D0-B496-48CF-8093-7DB29D141DB2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7</a:t>
            </a:fld>
            <a:endParaRPr lang="fr-FR">
              <a:solidFill>
                <a:srgbClr val="C00000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CB13541-F6BC-4B3B-AE26-94B35152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23" y="720435"/>
            <a:ext cx="9613861" cy="1218259"/>
          </a:xfrm>
        </p:spPr>
        <p:txBody>
          <a:bodyPr>
            <a:normAutofit/>
          </a:bodyPr>
          <a:lstStyle/>
          <a:p>
            <a:r>
              <a:rPr lang="fr-FR" sz="3200"/>
              <a:t>D</a:t>
            </a:r>
            <a:r>
              <a:rPr lang="fr-FR" sz="3200">
                <a:solidFill>
                  <a:srgbClr val="FF0000"/>
                </a:solidFill>
              </a:rPr>
              <a:t>é</a:t>
            </a:r>
            <a:r>
              <a:rPr lang="fr-FR" sz="3200"/>
              <a:t>veloppement</a:t>
            </a:r>
            <a:br>
              <a:rPr lang="fr-FR" sz="3000"/>
            </a:br>
            <a:r>
              <a:rPr lang="fr-FR" sz="3000"/>
              <a:t>	D'une applic</a:t>
            </a:r>
            <a:r>
              <a:rPr lang="fr-FR" sz="30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fr-FR" sz="3000"/>
              <a:t>tion d’automatisation de test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51BA6C7-715C-D841-B72D-6234EEC25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6" y="6330260"/>
            <a:ext cx="1803772" cy="4195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BFE46B6-0E3E-4326-9159-9E9A4F657548}"/>
              </a:ext>
            </a:extLst>
          </p:cNvPr>
          <p:cNvSpPr txBox="1"/>
          <p:nvPr/>
        </p:nvSpPr>
        <p:spPr>
          <a:xfrm>
            <a:off x="223837" y="3164981"/>
            <a:ext cx="11744325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Avec l'application d'automatisation des tests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Stocker et afficher des paramètres et environnements par défaut</a:t>
            </a: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Possibilité de changer ces paramètres par défaut</a:t>
            </a: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Possibilité d’exécuter des commandes (</a:t>
            </a:r>
            <a:r>
              <a:rPr lang="fr-FR" sz="2000" err="1">
                <a:solidFill>
                  <a:schemeClr val="bg1"/>
                </a:solidFill>
              </a:rPr>
              <a:t>ls_env</a:t>
            </a:r>
            <a:r>
              <a:rPr lang="fr-FR" sz="2000">
                <a:solidFill>
                  <a:schemeClr val="bg1"/>
                </a:solidFill>
              </a:rPr>
              <a:t>, </a:t>
            </a:r>
            <a:r>
              <a:rPr lang="fr-FR" sz="2000" err="1">
                <a:solidFill>
                  <a:schemeClr val="bg1"/>
                </a:solidFill>
              </a:rPr>
              <a:t>add_env</a:t>
            </a:r>
            <a:r>
              <a:rPr lang="fr-FR" sz="2000">
                <a:solidFill>
                  <a:schemeClr val="bg1"/>
                </a:solidFill>
              </a:rPr>
              <a:t>, </a:t>
            </a:r>
            <a:r>
              <a:rPr lang="fr-FR" sz="2000" err="1">
                <a:solidFill>
                  <a:schemeClr val="bg1"/>
                </a:solidFill>
              </a:rPr>
              <a:t>rm_env</a:t>
            </a:r>
            <a:r>
              <a:rPr lang="fr-FR" sz="2000">
                <a:solidFill>
                  <a:schemeClr val="bg1"/>
                </a:solidFill>
              </a:rPr>
              <a:t>, </a:t>
            </a:r>
            <a:r>
              <a:rPr lang="fr-FR" sz="2000" err="1">
                <a:solidFill>
                  <a:schemeClr val="bg1"/>
                </a:solidFill>
              </a:rPr>
              <a:t>ls_param</a:t>
            </a:r>
            <a:r>
              <a:rPr lang="fr-FR" sz="2000">
                <a:solidFill>
                  <a:schemeClr val="bg1"/>
                </a:solidFill>
              </a:rPr>
              <a:t>)</a:t>
            </a: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Choix de la propriété de l’environnement à faire varier</a:t>
            </a: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Utilisation de </a:t>
            </a:r>
            <a:r>
              <a:rPr lang="fr-FR" sz="2000" err="1">
                <a:solidFill>
                  <a:schemeClr val="bg1"/>
                </a:solidFill>
              </a:rPr>
              <a:t>l’arduino</a:t>
            </a:r>
            <a:r>
              <a:rPr lang="fr-FR" sz="2000">
                <a:solidFill>
                  <a:schemeClr val="bg1"/>
                </a:solidFill>
              </a:rPr>
              <a:t> ?</a:t>
            </a: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Démarrage du test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7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8B959-4711-C047-A1E0-383BED37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/>
              <a:t>Ana</a:t>
            </a:r>
            <a:r>
              <a:rPr lang="fr-FR" sz="480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fr-FR" sz="4800"/>
              <a:t>yse d</a:t>
            </a:r>
            <a:r>
              <a:rPr lang="fr-FR" sz="48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fr-FR" sz="4800"/>
              <a:t>s résult</a:t>
            </a:r>
            <a:r>
              <a:rPr lang="fr-FR" sz="48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fr-FR" sz="4800"/>
              <a:t>ts 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7F15BC0A-0C1A-4C44-8FF3-A358F0F79D41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8</a:t>
            </a:fld>
            <a:endParaRPr lang="fr-FR">
              <a:solidFill>
                <a:srgbClr val="C000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65618A-6CE6-465E-ACCB-3F1C88B55BC2}"/>
              </a:ext>
            </a:extLst>
          </p:cNvPr>
          <p:cNvSpPr txBox="1"/>
          <p:nvPr/>
        </p:nvSpPr>
        <p:spPr>
          <a:xfrm>
            <a:off x="3226695" y="2345221"/>
            <a:ext cx="3603522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500">
                <a:solidFill>
                  <a:srgbClr val="FF0000"/>
                </a:solidFill>
              </a:rPr>
              <a:t>Condition des tests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D3B245-3052-422A-A242-2C8FA12F64FD}"/>
              </a:ext>
            </a:extLst>
          </p:cNvPr>
          <p:cNvSpPr txBox="1"/>
          <p:nvPr/>
        </p:nvSpPr>
        <p:spPr>
          <a:xfrm>
            <a:off x="3275251" y="3072316"/>
            <a:ext cx="418116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500">
                <a:solidFill>
                  <a:schemeClr val="bg1"/>
                </a:solidFill>
              </a:rPr>
              <a:t>Températures 27°C</a:t>
            </a:r>
          </a:p>
          <a:p>
            <a:r>
              <a:rPr lang="fr-FR" sz="2500">
                <a:solidFill>
                  <a:schemeClr val="bg1"/>
                </a:solidFill>
              </a:rPr>
              <a:t>Objet à 25 cm des capteurs</a:t>
            </a:r>
          </a:p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EB50D80-9E75-45F9-A523-FC557C999D5B}"/>
              </a:ext>
            </a:extLst>
          </p:cNvPr>
          <p:cNvSpPr txBox="1"/>
          <p:nvPr/>
        </p:nvSpPr>
        <p:spPr>
          <a:xfrm>
            <a:off x="3225160" y="3990874"/>
            <a:ext cx="8236973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500">
                <a:solidFill>
                  <a:srgbClr val="FF0000"/>
                </a:solidFill>
              </a:rPr>
              <a:t>Analyse des tests :</a:t>
            </a:r>
            <a:r>
              <a:rPr lang="fr-FR">
                <a:solidFill>
                  <a:srgbClr val="FF0000"/>
                </a:solidFill>
              </a:rPr>
              <a:t> </a:t>
            </a:r>
          </a:p>
          <a:p>
            <a:endParaRPr lang="fr-FR" sz="2500">
              <a:solidFill>
                <a:srgbClr val="FF0000"/>
              </a:solidFill>
            </a:endParaRPr>
          </a:p>
          <a:p>
            <a:r>
              <a:rPr lang="fr-FR" sz="2500">
                <a:solidFill>
                  <a:schemeClr val="bg1"/>
                </a:solidFill>
              </a:rPr>
              <a:t>-  Choix de la forme : on cherchait à obtenir les gaussiennes avec les mesures des distances des deux différents et leurs occurrences.</a:t>
            </a: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2C519465-2DA2-4AED-83B2-D56EBAF73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05" y="252700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4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8B959-4711-C047-A1E0-383BED37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/>
              <a:t>Ana</a:t>
            </a:r>
            <a:r>
              <a:rPr lang="fr-FR" sz="480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lang="fr-FR" sz="4800"/>
              <a:t>yse d</a:t>
            </a:r>
            <a:r>
              <a:rPr lang="fr-FR" sz="48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fr-FR" sz="4800"/>
              <a:t>s résult</a:t>
            </a:r>
            <a:r>
              <a:rPr lang="fr-FR" sz="48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fr-FR" sz="4800"/>
              <a:t>ts 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7F15BC0A-0C1A-4C44-8FF3-A358F0F79D41}"/>
              </a:ext>
            </a:extLst>
          </p:cNvPr>
          <p:cNvSpPr txBox="1">
            <a:spLocks/>
          </p:cNvSpPr>
          <p:nvPr/>
        </p:nvSpPr>
        <p:spPr>
          <a:xfrm>
            <a:off x="5236557" y="638471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F038AF-59CA-4760-A60C-32E28DA6983F}" type="slidenum">
              <a:rPr lang="fr-FR" sz="2000" smtClean="0">
                <a:solidFill>
                  <a:srgbClr val="C00000"/>
                </a:solidFill>
              </a:rPr>
              <a:pPr algn="ctr"/>
              <a:t>9</a:t>
            </a:fld>
            <a:endParaRPr lang="fr-FR">
              <a:solidFill>
                <a:srgbClr val="C0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EB50D80-9E75-45F9-A523-FC557C999D5B}"/>
              </a:ext>
            </a:extLst>
          </p:cNvPr>
          <p:cNvSpPr txBox="1"/>
          <p:nvPr/>
        </p:nvSpPr>
        <p:spPr>
          <a:xfrm>
            <a:off x="3225160" y="3990874"/>
            <a:ext cx="8236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>
              <a:solidFill>
                <a:srgbClr val="FF00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A87479-4A1C-4587-8B5D-BFB1954F714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76932872-8E4A-46B4-8152-8B366D7D8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46916"/>
              </p:ext>
            </p:extLst>
          </p:nvPr>
        </p:nvGraphicFramePr>
        <p:xfrm>
          <a:off x="6787116" y="2578394"/>
          <a:ext cx="5192230" cy="3463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446">
                  <a:extLst>
                    <a:ext uri="{9D8B030D-6E8A-4147-A177-3AD203B41FA5}">
                      <a16:colId xmlns:a16="http://schemas.microsoft.com/office/drawing/2014/main" val="1641118885"/>
                    </a:ext>
                  </a:extLst>
                </a:gridCol>
                <a:gridCol w="1038446">
                  <a:extLst>
                    <a:ext uri="{9D8B030D-6E8A-4147-A177-3AD203B41FA5}">
                      <a16:colId xmlns:a16="http://schemas.microsoft.com/office/drawing/2014/main" val="3435630223"/>
                    </a:ext>
                  </a:extLst>
                </a:gridCol>
                <a:gridCol w="1038446">
                  <a:extLst>
                    <a:ext uri="{9D8B030D-6E8A-4147-A177-3AD203B41FA5}">
                      <a16:colId xmlns:a16="http://schemas.microsoft.com/office/drawing/2014/main" val="1853034214"/>
                    </a:ext>
                  </a:extLst>
                </a:gridCol>
                <a:gridCol w="1038446">
                  <a:extLst>
                    <a:ext uri="{9D8B030D-6E8A-4147-A177-3AD203B41FA5}">
                      <a16:colId xmlns:a16="http://schemas.microsoft.com/office/drawing/2014/main" val="986379551"/>
                    </a:ext>
                  </a:extLst>
                </a:gridCol>
                <a:gridCol w="1038446">
                  <a:extLst>
                    <a:ext uri="{9D8B030D-6E8A-4147-A177-3AD203B41FA5}">
                      <a16:colId xmlns:a16="http://schemas.microsoft.com/office/drawing/2014/main" val="612225083"/>
                    </a:ext>
                  </a:extLst>
                </a:gridCol>
              </a:tblGrid>
              <a:tr h="285422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courbe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couleur plaquette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Max (mm)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Min(mm)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Moyenne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2236712002"/>
                  </a:ext>
                </a:extLst>
              </a:tr>
              <a:tr h="285422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bleue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vert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224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217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221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977094078"/>
                  </a:ext>
                </a:extLst>
              </a:tr>
              <a:tr h="285422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grise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rose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222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214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218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2777987474"/>
                  </a:ext>
                </a:extLst>
              </a:tr>
              <a:tr h="285422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maronne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noir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222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213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218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399169397"/>
                  </a:ext>
                </a:extLst>
              </a:tr>
              <a:tr h="285422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orange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bleu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222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214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217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790971199"/>
                  </a:ext>
                </a:extLst>
              </a:tr>
              <a:tr h="285422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rose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violet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219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213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216,5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3245127899"/>
                  </a:ext>
                </a:extLst>
              </a:tr>
              <a:tr h="285422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rouge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jaune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225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217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221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4133623043"/>
                  </a:ext>
                </a:extLst>
              </a:tr>
              <a:tr h="285422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verte claire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blanche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222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215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219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2718126880"/>
                  </a:ext>
                </a:extLst>
              </a:tr>
              <a:tr h="285422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violette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marron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224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216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220</a:t>
                      </a:r>
                      <a:endParaRPr lang="fr-FR">
                        <a:effectLst/>
                        <a:latin typeface="Helvetica Neue"/>
                      </a:endParaRP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2868665786"/>
                  </a:ext>
                </a:extLst>
              </a:tr>
            </a:tbl>
          </a:graphicData>
        </a:graphic>
      </p:graphicFrame>
      <p:sp>
        <p:nvSpPr>
          <p:cNvPr id="16" name="ZoneTexte 15">
            <a:extLst>
              <a:ext uri="{FF2B5EF4-FFF2-40B4-BE49-F238E27FC236}">
                <a16:creationId xmlns:a16="http://schemas.microsoft.com/office/drawing/2014/main" id="{1164BE5B-AE61-4CC9-86A6-9872B820494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8" name="Image 18">
            <a:extLst>
              <a:ext uri="{FF2B5EF4-FFF2-40B4-BE49-F238E27FC236}">
                <a16:creationId xmlns:a16="http://schemas.microsoft.com/office/drawing/2014/main" id="{84F6AD27-61D3-456C-BC01-8FF3D914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2" y="2359942"/>
            <a:ext cx="5906386" cy="37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2610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Personnalisé 1">
      <a:dk1>
        <a:sysClr val="windowText" lastClr="000000"/>
      </a:dk1>
      <a:lt1>
        <a:sysClr val="window" lastClr="FFFFFF"/>
      </a:lt1>
      <a:dk2>
        <a:srgbClr val="F2F2F2"/>
      </a:dk2>
      <a:lt2>
        <a:srgbClr val="EEECE1"/>
      </a:lt2>
      <a:accent1>
        <a:srgbClr val="C00000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087C701-FEC0-4A40-8871-14DEE55B0641}">
  <we:reference id="fa000000002" version="1.0.0.0" store="en-us" storeType="FirstParty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9AB8F24D20F845BA4F3A93D462339E" ma:contentTypeVersion="2" ma:contentTypeDescription="Create a new document." ma:contentTypeScope="" ma:versionID="9a0d98f96c1f736ca70d1418fc7ee83e">
  <xsd:schema xmlns:xsd="http://www.w3.org/2001/XMLSchema" xmlns:xs="http://www.w3.org/2001/XMLSchema" xmlns:p="http://schemas.microsoft.com/office/2006/metadata/properties" xmlns:ns2="7cadbaf7-2a2b-4d0b-9d36-c246d5d70612" targetNamespace="http://schemas.microsoft.com/office/2006/metadata/properties" ma:root="true" ma:fieldsID="3142cd4cb60c778f1cbbb41cd3859e9c" ns2:_="">
    <xsd:import namespace="7cadbaf7-2a2b-4d0b-9d36-c246d5d706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dbaf7-2a2b-4d0b-9d36-c246d5d706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04074B-2CFD-4FFB-BA48-B9A8F41B175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B551768-CB28-4599-9837-B7BDE0BE1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dbaf7-2a2b-4d0b-9d36-c246d5d706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7E34D0-474A-401E-813E-022E0A2259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Application>Microsoft Office PowerPoint</Application>
  <PresentationFormat>Grand écran</PresentationFormat>
  <Slides>18</Slides>
  <Notes>10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Berlin</vt:lpstr>
      <vt:lpstr>Présentation PowerPoint</vt:lpstr>
      <vt:lpstr>Plan</vt:lpstr>
      <vt:lpstr>Présentation PowerPoint</vt:lpstr>
      <vt:lpstr>Conception  Banc D’essai</vt:lpstr>
      <vt:lpstr>Conception  Banc D’essai</vt:lpstr>
      <vt:lpstr>Développement  D'une application d’automatisation de test</vt:lpstr>
      <vt:lpstr>Développement  D'une application d’automatisation de test</vt:lpstr>
      <vt:lpstr>Analyse des résultats </vt:lpstr>
      <vt:lpstr>Analyse des résultats </vt:lpstr>
      <vt:lpstr>Présentation PowerPoint</vt:lpstr>
      <vt:lpstr>Présentation PowerPoint</vt:lpstr>
      <vt:lpstr>Organisation</vt:lpstr>
      <vt:lpstr>Organisation</vt:lpstr>
      <vt:lpstr>Organisation</vt:lpstr>
      <vt:lpstr>Démo</vt:lpstr>
      <vt:lpstr>Conclusion</vt:lpstr>
      <vt:lpstr>Problèmes          et apports du projet</vt:lpstr>
      <vt:lpstr>Questions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Modéliser la trafic routier, hasard ou déterminisme</dc:title>
  <dc:creator>Jean Vereecke</dc:creator>
  <cp:revision>2</cp:revision>
  <dcterms:created xsi:type="dcterms:W3CDTF">2017-05-20T19:44:34Z</dcterms:created>
  <dcterms:modified xsi:type="dcterms:W3CDTF">2019-04-27T15:11:37Z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0x010100F39AB8F24D20F845BA4F3A93D462339E</vt:lpwstr>
  </property>
</Properties>
</file>